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9"/>
  </p:handoutMasterIdLst>
  <p:sldIdLst>
    <p:sldId id="256" r:id="rId2"/>
    <p:sldId id="257" r:id="rId3"/>
    <p:sldId id="27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66" r:id="rId14"/>
    <p:sldId id="267" r:id="rId15"/>
    <p:sldId id="268" r:id="rId16"/>
    <p:sldId id="296" r:id="rId17"/>
    <p:sldId id="297" r:id="rId18"/>
    <p:sldId id="298" r:id="rId19"/>
    <p:sldId id="279" r:id="rId20"/>
    <p:sldId id="272" r:id="rId21"/>
    <p:sldId id="282" r:id="rId22"/>
    <p:sldId id="299" r:id="rId23"/>
    <p:sldId id="304" r:id="rId24"/>
    <p:sldId id="300" r:id="rId25"/>
    <p:sldId id="301" r:id="rId26"/>
    <p:sldId id="302" r:id="rId27"/>
    <p:sldId id="303" r:id="rId28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9772D-D912-491B-AD12-6BBB0715DEB1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BEC27-2A5C-4D81-AE81-77373D366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19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4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64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884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1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14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55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5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6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7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8818E-660C-480A-9F32-0CD146A9AE28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80AAB-F9F4-4FFD-988D-771223A71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eport@chinaport.gov.cn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0606" y="947057"/>
            <a:ext cx="11041626" cy="5198104"/>
          </a:xfrm>
        </p:spPr>
        <p:txBody>
          <a:bodyPr>
            <a:normAutofit/>
          </a:bodyPr>
          <a:lstStyle/>
          <a:p>
            <a:endParaRPr lang="en-US" altLang="ko-KR" sz="2800" b="1" dirty="0" smtClean="0"/>
          </a:p>
          <a:p>
            <a:r>
              <a:rPr lang="ko-KR" altLang="en-US" sz="2800" b="1" dirty="0" smtClean="0"/>
              <a:t>대중국 </a:t>
            </a:r>
            <a:r>
              <a:rPr lang="ko-KR" altLang="en-US" sz="2800" b="1" dirty="0" err="1" smtClean="0"/>
              <a:t>수출등록을</a:t>
            </a:r>
            <a:r>
              <a:rPr lang="ko-KR" altLang="en-US" sz="2800" b="1" dirty="0" smtClean="0"/>
              <a:t> 위한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해외생산업체 등록신청 절차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중국국제무역단일창구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singlewindow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통한 해외생산기업 등록절차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(*</a:t>
            </a:r>
            <a:r>
              <a:rPr lang="ko-KR" altLang="en-US" dirty="0" smtClean="0"/>
              <a:t>모든 등록 자료 기재는 영어로 작성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730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회원정보 확인 </a:t>
            </a:r>
            <a:r>
              <a:rPr lang="en-US" altLang="ko-KR" dirty="0" smtClean="0"/>
              <a:t>(</a:t>
            </a:r>
            <a:r>
              <a:rPr lang="en-US" altLang="ko-KR" dirty="0" smtClean="0">
                <a:latin typeface="맑은 고딕"/>
                <a:ea typeface="맑은 고딕"/>
              </a:rPr>
              <a:t>①</a:t>
            </a:r>
            <a:r>
              <a:rPr lang="ko-KR" altLang="en-US" dirty="0" smtClean="0"/>
              <a:t>회원자료 및 </a:t>
            </a:r>
            <a:r>
              <a:rPr lang="ko-KR" altLang="en-US" dirty="0" smtClean="0">
                <a:latin typeface="맑은 고딕"/>
                <a:ea typeface="맑은 고딕"/>
              </a:rPr>
              <a:t>②</a:t>
            </a:r>
            <a:r>
              <a:rPr lang="en-US" altLang="ko-KR" dirty="0" smtClean="0"/>
              <a:t>e-mail</a:t>
            </a:r>
            <a:r>
              <a:rPr lang="ko-KR" altLang="en-US" dirty="0" smtClean="0"/>
              <a:t> 기재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673" y="64067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회원자료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법인정보는 유의하여  기입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잘못 기입 시 업체 취소 후 신규로 등록해야 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368079" y="788545"/>
            <a:ext cx="11512915" cy="5373715"/>
            <a:chOff x="368079" y="788545"/>
            <a:chExt cx="11512915" cy="5373715"/>
          </a:xfrm>
        </p:grpSpPr>
        <p:pic>
          <p:nvPicPr>
            <p:cNvPr id="3074" name="Picture 2" descr="C:\FTC_downloads\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079" y="788545"/>
              <a:ext cx="11512915" cy="537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77078" y="1765190"/>
              <a:ext cx="850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회원자</a:t>
              </a:r>
              <a:r>
                <a:rPr lang="ko-KR" altLang="en-US" sz="1200" dirty="0">
                  <a:solidFill>
                    <a:srgbClr val="FF0000"/>
                  </a:solidFill>
                </a:rPr>
                <a:t>료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359" y="2370797"/>
              <a:ext cx="1103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solidFill>
                    <a:srgbClr val="FF0000"/>
                  </a:solidFill>
                </a:rPr>
                <a:t>비밀번호변</a:t>
              </a:r>
              <a:r>
                <a:rPr lang="ko-KR" altLang="en-US" sz="1200">
                  <a:solidFill>
                    <a:srgbClr val="FF0000"/>
                  </a:solidFill>
                </a:rPr>
                <a:t>경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5641" y="3016159"/>
              <a:ext cx="1301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solidFill>
                    <a:srgbClr val="FF0000"/>
                  </a:solidFill>
                </a:rPr>
                <a:t>휴대폰번호변경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6972" y="3884149"/>
              <a:ext cx="13013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소재국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/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지역 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등록번호 추가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74073" y="2926080"/>
              <a:ext cx="1200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305879" y="2926080"/>
              <a:ext cx="1033670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373463" y="3361113"/>
              <a:ext cx="1395455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05879" y="3769860"/>
              <a:ext cx="1395455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893242" y="2996457"/>
              <a:ext cx="1395455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40126" y="3314426"/>
              <a:ext cx="1395455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640125" y="3769860"/>
              <a:ext cx="1395455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410369" y="2926080"/>
              <a:ext cx="1395455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865041" y="3349506"/>
              <a:ext cx="1395455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865040" y="3785760"/>
              <a:ext cx="2696157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591261" y="971384"/>
              <a:ext cx="1033670" cy="228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05878" y="2901869"/>
              <a:ext cx="1395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회원아이디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93242" y="2939973"/>
              <a:ext cx="1395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소재국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/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지역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10369" y="2926080"/>
              <a:ext cx="1395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solidFill>
                    <a:srgbClr val="FF0000"/>
                  </a:solidFill>
                </a:rPr>
                <a:t>등록번호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73463" y="3355479"/>
              <a:ext cx="1395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solidFill>
                    <a:srgbClr val="FF0000"/>
                  </a:solidFill>
                </a:rPr>
                <a:t>회사명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00369" y="3336902"/>
              <a:ext cx="1395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직책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93533" y="3364766"/>
              <a:ext cx="1395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solidFill>
                    <a:srgbClr val="FF0000"/>
                  </a:solidFill>
                </a:rPr>
                <a:t>작업부서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305877" y="3775874"/>
              <a:ext cx="1395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담당자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40126" y="3785760"/>
              <a:ext cx="1395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연락처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893533" y="3775874"/>
              <a:ext cx="1395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회사주</a:t>
              </a:r>
              <a:r>
                <a:rPr lang="ko-KR" altLang="en-US" sz="1200" dirty="0">
                  <a:solidFill>
                    <a:srgbClr val="FF0000"/>
                  </a:solidFill>
                </a:rPr>
                <a:t>소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12899" y="4659794"/>
              <a:ext cx="100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자료수정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74720" y="4673694"/>
              <a:ext cx="3458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회사명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,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담당자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회사주소 등 자료수정 가능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00970" y="5201808"/>
              <a:ext cx="100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E-mail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676613" y="4519649"/>
              <a:ext cx="100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  <a:latin typeface="맑은 고딕"/>
                  <a:ea typeface="맑은 고딕"/>
                </a:rPr>
                <a:t>①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수정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693846" y="5005991"/>
              <a:ext cx="1009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  <a:latin typeface="맑은 고딕"/>
                  <a:ea typeface="맑은 고딕"/>
                </a:rPr>
                <a:t>②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수정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10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/>
                <a:ea typeface="맑은 고딕"/>
              </a:rPr>
              <a:t>①</a:t>
            </a:r>
            <a:r>
              <a:rPr lang="ko-KR" altLang="en-US" dirty="0" smtClean="0"/>
              <a:t>회원정보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673" y="64067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28796" y="798919"/>
            <a:ext cx="10536052" cy="5164559"/>
            <a:chOff x="428796" y="798919"/>
            <a:chExt cx="10536052" cy="5164559"/>
          </a:xfrm>
        </p:grpSpPr>
        <p:pic>
          <p:nvPicPr>
            <p:cNvPr id="4098" name="Picture 2" descr="C:\FTC_downloads\20220221_15295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96" y="798919"/>
              <a:ext cx="10536052" cy="5164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349364" y="1701579"/>
              <a:ext cx="898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담당자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67130" y="2345635"/>
              <a:ext cx="2345635" cy="151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344608" y="3491910"/>
              <a:ext cx="2574891" cy="151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49363" y="2112396"/>
              <a:ext cx="898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>
                  <a:solidFill>
                    <a:srgbClr val="FF0000"/>
                  </a:solidFill>
                </a:rPr>
                <a:t>연락처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349362" y="2469206"/>
              <a:ext cx="898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회사명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30094" y="2836291"/>
              <a:ext cx="898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작업부서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30094" y="3227309"/>
              <a:ext cx="898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직</a:t>
              </a:r>
              <a:r>
                <a:rPr lang="ko-KR" altLang="en-US" sz="1400" dirty="0">
                  <a:solidFill>
                    <a:srgbClr val="FF0000"/>
                  </a:solidFill>
                </a:rPr>
                <a:t>책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30094" y="3568735"/>
              <a:ext cx="898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회사주소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30094" y="3950762"/>
              <a:ext cx="898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팩스번호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238045" y="4349653"/>
              <a:ext cx="898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비고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58247" y="5327374"/>
              <a:ext cx="7553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저장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96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/>
                <a:ea typeface="맑은 고딕"/>
              </a:rPr>
              <a:t>②</a:t>
            </a:r>
            <a:r>
              <a:rPr lang="ko-KR" altLang="en-US" dirty="0" smtClean="0"/>
              <a:t>회원정보 확인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673" y="6390876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email </a:t>
            </a:r>
            <a:r>
              <a:rPr lang="ko-KR" altLang="en-US" dirty="0" smtClean="0"/>
              <a:t>입력</a:t>
            </a:r>
            <a:r>
              <a:rPr lang="en-US" altLang="ko-KR" dirty="0"/>
              <a:t>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인증번호 전송 클릭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해당 메일로 인증번호</a:t>
            </a:r>
            <a:r>
              <a:rPr lang="en-US" altLang="ko-KR" dirty="0" smtClean="0"/>
              <a:t>(6</a:t>
            </a:r>
            <a:r>
              <a:rPr lang="ko-KR" altLang="en-US" dirty="0" smtClean="0"/>
              <a:t>자리숫자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인증번호 입력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" y="1343770"/>
            <a:ext cx="9072438" cy="45560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9078" y="2655736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E-mail </a:t>
            </a:r>
            <a:r>
              <a:rPr lang="ko-KR" altLang="en-US" dirty="0" smtClean="0">
                <a:solidFill>
                  <a:srgbClr val="FF0000"/>
                </a:solidFill>
              </a:rPr>
              <a:t>주소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8003" y="3212327"/>
            <a:ext cx="172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인증번호 기</a:t>
            </a:r>
            <a:r>
              <a:rPr lang="ko-KR" altLang="en-US">
                <a:solidFill>
                  <a:srgbClr val="FF0000"/>
                </a:solidFill>
              </a:rPr>
              <a:t>입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267493" y="3537927"/>
            <a:ext cx="1" cy="3737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67780" y="3872284"/>
            <a:ext cx="179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인증번호 </a:t>
            </a:r>
            <a:r>
              <a:rPr lang="ko-KR" altLang="en-US" dirty="0">
                <a:solidFill>
                  <a:srgbClr val="FF0000"/>
                </a:solidFill>
              </a:rPr>
              <a:t>전</a:t>
            </a:r>
            <a:r>
              <a:rPr lang="ko-KR" altLang="en-US" dirty="0" smtClean="0">
                <a:solidFill>
                  <a:srgbClr val="FF0000"/>
                </a:solidFill>
              </a:rPr>
              <a:t>송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00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5673" y="338944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신청등록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신규시설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673" y="64067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 for registration(</a:t>
            </a:r>
            <a:r>
              <a:rPr lang="ko-KR" altLang="en-US" dirty="0" err="1" smtClean="0"/>
              <a:t>신청등록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97"/>
          <a:stretch/>
        </p:blipFill>
        <p:spPr>
          <a:xfrm>
            <a:off x="320084" y="1032066"/>
            <a:ext cx="5028663" cy="50276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173" r="56694" b="-173"/>
          <a:stretch/>
        </p:blipFill>
        <p:spPr>
          <a:xfrm>
            <a:off x="6449001" y="1032066"/>
            <a:ext cx="5260258" cy="50276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0084" y="2045110"/>
            <a:ext cx="1990497" cy="4129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8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제품유형</a:t>
            </a:r>
            <a:r>
              <a:rPr lang="ko-KR" altLang="en-US" dirty="0" smtClean="0"/>
              <a:t> 선택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673" y="64067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Aquatic </a:t>
            </a:r>
            <a:r>
              <a:rPr lang="en-US" altLang="ko-KR" dirty="0" err="1" smtClean="0"/>
              <a:t>prodcuts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수산품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064"/>
          <a:stretch/>
        </p:blipFill>
        <p:spPr>
          <a:xfrm>
            <a:off x="580103" y="757084"/>
            <a:ext cx="11314474" cy="53290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1213" y="5830529"/>
            <a:ext cx="3146322" cy="27530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06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업체 </a:t>
            </a:r>
            <a:r>
              <a:rPr lang="ko-KR" altLang="en-US" dirty="0" err="1" smtClean="0"/>
              <a:t>기본자료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10350" y="84704"/>
            <a:ext cx="9271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*(</a:t>
            </a:r>
            <a:r>
              <a:rPr lang="ko-KR" altLang="en-US" dirty="0" smtClean="0">
                <a:solidFill>
                  <a:srgbClr val="FF0000"/>
                </a:solidFill>
              </a:rPr>
              <a:t>별표</a:t>
            </a:r>
            <a:r>
              <a:rPr lang="en-US" altLang="ko-KR" dirty="0" smtClean="0">
                <a:solidFill>
                  <a:srgbClr val="FF0000"/>
                </a:solidFill>
              </a:rPr>
              <a:t>) : </a:t>
            </a:r>
            <a:r>
              <a:rPr lang="ko-KR" altLang="en-US" dirty="0" smtClean="0">
                <a:solidFill>
                  <a:srgbClr val="FF0000"/>
                </a:solidFill>
              </a:rPr>
              <a:t>필수 기재사항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r>
              <a:rPr lang="ko-KR" altLang="en-US" dirty="0" smtClean="0">
                <a:solidFill>
                  <a:srgbClr val="FF0000"/>
                </a:solidFill>
              </a:rPr>
              <a:t>국가 </a:t>
            </a:r>
            <a:r>
              <a:rPr lang="en-US" altLang="ko-KR" dirty="0" smtClean="0">
                <a:solidFill>
                  <a:srgbClr val="FF0000"/>
                </a:solidFill>
              </a:rPr>
              <a:t>2. (</a:t>
            </a:r>
            <a:r>
              <a:rPr lang="ko-KR" altLang="en-US" dirty="0" smtClean="0">
                <a:solidFill>
                  <a:srgbClr val="FF0000"/>
                </a:solidFill>
              </a:rPr>
              <a:t>한국에서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등록번호</a:t>
            </a:r>
            <a:r>
              <a:rPr lang="en-US" altLang="ko-KR" dirty="0" smtClean="0">
                <a:solidFill>
                  <a:srgbClr val="FF0000"/>
                </a:solidFill>
              </a:rPr>
              <a:t>(KP-000) 3.</a:t>
            </a:r>
            <a:r>
              <a:rPr lang="ko-KR" altLang="en-US" dirty="0" err="1" smtClean="0">
                <a:solidFill>
                  <a:srgbClr val="FF0000"/>
                </a:solidFill>
              </a:rPr>
              <a:t>업체명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4. (</a:t>
            </a:r>
            <a:r>
              <a:rPr lang="ko-KR" altLang="en-US" dirty="0" smtClean="0"/>
              <a:t>중국에서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등록번호 </a:t>
            </a:r>
            <a:r>
              <a:rPr lang="en-US" altLang="ko-KR" dirty="0" smtClean="0"/>
              <a:t>(CKOR~) </a:t>
            </a:r>
          </a:p>
          <a:p>
            <a:r>
              <a:rPr lang="en-US" altLang="ko-KR" dirty="0" smtClean="0"/>
              <a:t>5.</a:t>
            </a:r>
            <a:r>
              <a:rPr lang="ko-KR" altLang="en-US" dirty="0" smtClean="0"/>
              <a:t>등록일 </a:t>
            </a:r>
            <a:r>
              <a:rPr lang="en-US" altLang="ko-KR" dirty="0" smtClean="0"/>
              <a:t>6. </a:t>
            </a:r>
            <a:r>
              <a:rPr lang="ko-KR" altLang="en-US" dirty="0" smtClean="0"/>
              <a:t>유효기간 </a:t>
            </a:r>
            <a:r>
              <a:rPr lang="en-US" altLang="ko-KR" dirty="0" smtClean="0"/>
              <a:t>7. </a:t>
            </a:r>
            <a:r>
              <a:rPr lang="ko-KR" altLang="en-US" dirty="0" smtClean="0"/>
              <a:t>등록승인기관명 </a:t>
            </a:r>
            <a:r>
              <a:rPr lang="en-US" altLang="ko-KR" dirty="0" smtClean="0">
                <a:solidFill>
                  <a:srgbClr val="FF0000"/>
                </a:solidFill>
              </a:rPr>
              <a:t>8.</a:t>
            </a:r>
            <a:r>
              <a:rPr lang="ko-KR" altLang="en-US" dirty="0" smtClean="0">
                <a:solidFill>
                  <a:srgbClr val="FF0000"/>
                </a:solidFill>
              </a:rPr>
              <a:t>국가당국이름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韓國海洋水产部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9.</a:t>
            </a:r>
            <a:r>
              <a:rPr lang="ko-KR" altLang="en-US" dirty="0" err="1" smtClean="0">
                <a:solidFill>
                  <a:srgbClr val="FF0000"/>
                </a:solidFill>
              </a:rPr>
              <a:t>업체담당자</a:t>
            </a:r>
            <a:r>
              <a:rPr lang="ko-KR" altLang="en-US" dirty="0" smtClean="0">
                <a:solidFill>
                  <a:srgbClr val="FF0000"/>
                </a:solidFill>
              </a:rPr>
              <a:t> 이름 </a:t>
            </a:r>
            <a:r>
              <a:rPr lang="en-US" altLang="ko-KR" dirty="0" smtClean="0">
                <a:solidFill>
                  <a:srgbClr val="FF0000"/>
                </a:solidFill>
              </a:rPr>
              <a:t>10.</a:t>
            </a:r>
            <a:r>
              <a:rPr lang="ko-KR" altLang="en-US" dirty="0" err="1" smtClean="0">
                <a:solidFill>
                  <a:srgbClr val="FF0000"/>
                </a:solidFill>
              </a:rPr>
              <a:t>업체담당자</a:t>
            </a:r>
            <a:r>
              <a:rPr lang="ko-KR" altLang="en-US" dirty="0" smtClean="0">
                <a:solidFill>
                  <a:srgbClr val="FF0000"/>
                </a:solidFill>
              </a:rPr>
              <a:t> 전화번호 </a:t>
            </a:r>
            <a:r>
              <a:rPr lang="en-US" altLang="ko-KR" dirty="0" smtClean="0">
                <a:solidFill>
                  <a:srgbClr val="FF0000"/>
                </a:solidFill>
              </a:rPr>
              <a:t>11.</a:t>
            </a:r>
            <a:r>
              <a:rPr lang="ko-KR" altLang="en-US" dirty="0" err="1" smtClean="0">
                <a:solidFill>
                  <a:srgbClr val="FF0000"/>
                </a:solidFill>
              </a:rPr>
              <a:t>업체담당자</a:t>
            </a:r>
            <a:r>
              <a:rPr lang="ko-KR" altLang="en-US" dirty="0" smtClean="0">
                <a:solidFill>
                  <a:srgbClr val="FF0000"/>
                </a:solidFill>
              </a:rPr>
              <a:t> 메일주소 </a:t>
            </a:r>
            <a:r>
              <a:rPr lang="en-US" altLang="ko-KR" dirty="0" smtClean="0">
                <a:solidFill>
                  <a:srgbClr val="FF0000"/>
                </a:solidFill>
              </a:rPr>
              <a:t>12.</a:t>
            </a:r>
            <a:r>
              <a:rPr lang="ko-KR" altLang="en-US" dirty="0" smtClean="0">
                <a:solidFill>
                  <a:srgbClr val="FF0000"/>
                </a:solidFill>
              </a:rPr>
              <a:t>업체대표자명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13. </a:t>
            </a:r>
            <a:r>
              <a:rPr lang="ko-KR" altLang="en-US" dirty="0" err="1" smtClean="0">
                <a:solidFill>
                  <a:srgbClr val="FF0000"/>
                </a:solidFill>
              </a:rPr>
              <a:t>도이름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14.</a:t>
            </a:r>
            <a:r>
              <a:rPr lang="ko-KR" altLang="en-US" dirty="0" err="1" smtClean="0">
                <a:solidFill>
                  <a:srgbClr val="FF0000"/>
                </a:solidFill>
              </a:rPr>
              <a:t>업체주소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15.</a:t>
            </a:r>
            <a:r>
              <a:rPr lang="ko-KR" altLang="en-US" dirty="0" err="1" smtClean="0">
                <a:solidFill>
                  <a:srgbClr val="FF0000"/>
                </a:solidFill>
              </a:rPr>
              <a:t>생산유형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가공업체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선박</a:t>
            </a:r>
            <a:r>
              <a:rPr lang="en-US" altLang="ko-KR" dirty="0" smtClean="0">
                <a:solidFill>
                  <a:srgbClr val="FF0000"/>
                </a:solidFill>
              </a:rPr>
              <a:t>(FV, TV, FFV), </a:t>
            </a:r>
            <a:r>
              <a:rPr lang="ko-KR" altLang="en-US" dirty="0" smtClean="0">
                <a:solidFill>
                  <a:srgbClr val="FF0000"/>
                </a:solidFill>
              </a:rPr>
              <a:t>냉동창고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4357" y="1858296"/>
            <a:ext cx="11499688" cy="4857135"/>
            <a:chOff x="374693" y="1415846"/>
            <a:chExt cx="11499688" cy="5299586"/>
          </a:xfrm>
        </p:grpSpPr>
        <p:grpSp>
          <p:nvGrpSpPr>
            <p:cNvPr id="10" name="그룹 9"/>
            <p:cNvGrpSpPr/>
            <p:nvPr/>
          </p:nvGrpSpPr>
          <p:grpSpPr>
            <a:xfrm>
              <a:off x="374693" y="1415846"/>
              <a:ext cx="11499688" cy="5299586"/>
              <a:chOff x="429301" y="685010"/>
              <a:chExt cx="11499688" cy="5617467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301" y="685010"/>
                <a:ext cx="11499688" cy="5617467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4493342" y="1818968"/>
                <a:ext cx="589935" cy="19664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8111613" y="1646901"/>
                <a:ext cx="2703871" cy="172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976283" y="1888041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①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46970" y="2099438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②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06375" y="1927373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③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8964" y="2876186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④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76349" y="2841776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⑤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38088" y="2876186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⑥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16957" y="3815164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⑦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32000" y="3829913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⑧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07254" y="3628352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04866" y="4587000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⑩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98796" y="4572253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⑪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787466" y="4557506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⑫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00175" y="5349002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⑬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41131" y="5344087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⑭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364" y="6037260"/>
              <a:ext cx="42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⑮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626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업체 </a:t>
            </a:r>
            <a:r>
              <a:rPr lang="ko-KR" altLang="en-US" dirty="0" err="1" smtClean="0"/>
              <a:t>기본자료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62508" y="60039"/>
            <a:ext cx="8367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*(</a:t>
            </a:r>
            <a:r>
              <a:rPr lang="ko-KR" altLang="en-US" dirty="0" smtClean="0">
                <a:solidFill>
                  <a:srgbClr val="FF0000"/>
                </a:solidFill>
              </a:rPr>
              <a:t>별표</a:t>
            </a:r>
            <a:r>
              <a:rPr lang="en-US" altLang="ko-KR" dirty="0" smtClean="0">
                <a:solidFill>
                  <a:srgbClr val="FF0000"/>
                </a:solidFill>
              </a:rPr>
              <a:t>) : </a:t>
            </a:r>
            <a:r>
              <a:rPr lang="ko-KR" altLang="en-US" dirty="0" smtClean="0">
                <a:solidFill>
                  <a:srgbClr val="FF0000"/>
                </a:solidFill>
              </a:rPr>
              <a:t>필수 기재사항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16. </a:t>
            </a:r>
            <a:r>
              <a:rPr lang="ko-KR" altLang="en-US" dirty="0" err="1" smtClean="0"/>
              <a:t>제빙능력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톤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17. </a:t>
            </a:r>
            <a:r>
              <a:rPr lang="ko-KR" altLang="en-US" dirty="0" smtClean="0"/>
              <a:t>냉장</a:t>
            </a:r>
            <a:r>
              <a:rPr lang="en-US" altLang="ko-KR" dirty="0" smtClean="0"/>
              <a:t>(0-4℃)</a:t>
            </a:r>
            <a:r>
              <a:rPr lang="ko-KR" altLang="en-US" dirty="0" smtClean="0"/>
              <a:t>능력 </a:t>
            </a:r>
            <a:r>
              <a:rPr lang="en-US" altLang="ko-KR" dirty="0" smtClean="0"/>
              <a:t>18. </a:t>
            </a:r>
            <a:r>
              <a:rPr lang="ko-KR" altLang="en-US" dirty="0" smtClean="0"/>
              <a:t>냉동</a:t>
            </a:r>
            <a:r>
              <a:rPr lang="en-US" altLang="ko-KR" dirty="0" smtClean="0"/>
              <a:t>(-18 ℃</a:t>
            </a:r>
            <a:r>
              <a:rPr lang="ko-KR" altLang="en-US" dirty="0" smtClean="0"/>
              <a:t>능력</a:t>
            </a:r>
            <a:r>
              <a:rPr lang="en-US" altLang="ko-KR" dirty="0" smtClean="0"/>
              <a:t>) </a:t>
            </a:r>
            <a:r>
              <a:rPr lang="en-US" altLang="ko-KR" dirty="0" smtClean="0">
                <a:solidFill>
                  <a:srgbClr val="FF0000"/>
                </a:solidFill>
              </a:rPr>
              <a:t>19.</a:t>
            </a:r>
            <a:r>
              <a:rPr lang="ko-KR" altLang="en-US" dirty="0" smtClean="0">
                <a:solidFill>
                  <a:srgbClr val="FF0000"/>
                </a:solidFill>
              </a:rPr>
              <a:t>업체 설립일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20. </a:t>
            </a:r>
            <a:r>
              <a:rPr lang="ko-KR" altLang="en-US" dirty="0" smtClean="0"/>
              <a:t>공장 재건축 및 확장일 </a:t>
            </a:r>
            <a:r>
              <a:rPr lang="en-US" altLang="ko-KR" dirty="0" smtClean="0"/>
              <a:t>21.</a:t>
            </a:r>
            <a:r>
              <a:rPr lang="ko-KR" altLang="en-US" dirty="0" smtClean="0"/>
              <a:t>재건축 및 확장 이유 </a:t>
            </a:r>
            <a:r>
              <a:rPr lang="en-US" altLang="ko-KR" dirty="0" smtClean="0"/>
              <a:t>22.</a:t>
            </a:r>
            <a:r>
              <a:rPr lang="ko-KR" altLang="en-US" dirty="0" smtClean="0"/>
              <a:t>비고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23. </a:t>
            </a:r>
            <a:r>
              <a:rPr lang="ko-KR" altLang="en-US" dirty="0" smtClean="0">
                <a:solidFill>
                  <a:srgbClr val="FF0000"/>
                </a:solidFill>
              </a:rPr>
              <a:t>영업등록증</a:t>
            </a:r>
            <a:r>
              <a:rPr lang="en-US" altLang="ko-KR" dirty="0" smtClean="0">
                <a:solidFill>
                  <a:srgbClr val="FF0000"/>
                </a:solidFill>
              </a:rPr>
              <a:t> 24.</a:t>
            </a:r>
            <a:r>
              <a:rPr lang="ko-KR" altLang="en-US" dirty="0" smtClean="0">
                <a:solidFill>
                  <a:srgbClr val="FF0000"/>
                </a:solidFill>
              </a:rPr>
              <a:t>공장</a:t>
            </a:r>
            <a:r>
              <a:rPr lang="en-US" altLang="ko-KR" dirty="0" smtClean="0">
                <a:solidFill>
                  <a:srgbClr val="FF0000"/>
                </a:solidFill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</a:rPr>
              <a:t>작업장</a:t>
            </a:r>
            <a:r>
              <a:rPr lang="en-US" altLang="ko-KR" dirty="0" smtClean="0">
                <a:solidFill>
                  <a:srgbClr val="FF0000"/>
                </a:solidFill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</a:rPr>
              <a:t>냉동창고 평면도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</p:txBody>
      </p:sp>
      <p:grpSp>
        <p:nvGrpSpPr>
          <p:cNvPr id="38" name="그룹 37"/>
          <p:cNvGrpSpPr/>
          <p:nvPr/>
        </p:nvGrpSpPr>
        <p:grpSpPr>
          <a:xfrm>
            <a:off x="39315" y="1406013"/>
            <a:ext cx="11792087" cy="5050446"/>
            <a:chOff x="39315" y="1406013"/>
            <a:chExt cx="11792087" cy="5451987"/>
          </a:xfrm>
        </p:grpSpPr>
        <p:grpSp>
          <p:nvGrpSpPr>
            <p:cNvPr id="6" name="그룹 5"/>
            <p:cNvGrpSpPr/>
            <p:nvPr/>
          </p:nvGrpSpPr>
          <p:grpSpPr>
            <a:xfrm>
              <a:off x="39315" y="1406013"/>
              <a:ext cx="11792087" cy="5451987"/>
              <a:chOff x="39315" y="1071717"/>
              <a:chExt cx="11792087" cy="578628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282" y="1071717"/>
                <a:ext cx="11628120" cy="5786284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2477731" y="1120879"/>
                <a:ext cx="58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(16)</a:t>
                </a:r>
                <a:endParaRPr lang="ko-KR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808849" y="1135630"/>
                <a:ext cx="58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(17)</a:t>
                </a:r>
                <a:endParaRPr lang="ko-KR" alt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048588" y="1130715"/>
                <a:ext cx="58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(18)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168003" y="1991040"/>
                <a:ext cx="58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(19)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420464" y="1995957"/>
                <a:ext cx="58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(20)</a:t>
                </a:r>
                <a:endParaRPr lang="ko-KR" alt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367540" y="2875945"/>
                <a:ext cx="58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(21)</a:t>
                </a:r>
                <a:endParaRPr lang="ko-KR" alt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50364" y="4109892"/>
                <a:ext cx="58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(22)</a:t>
                </a:r>
                <a:endParaRPr lang="ko-KR" alt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8634" y="5884300"/>
                <a:ext cx="58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(24)</a:t>
                </a:r>
                <a:endParaRPr lang="ko-KR" alt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9315" y="5279932"/>
                <a:ext cx="58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(23)</a:t>
                </a:r>
                <a:endParaRPr lang="ko-KR" alt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649497" y="3801851"/>
              <a:ext cx="1474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첨부파일 업로드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81184" y="5763391"/>
              <a:ext cx="1474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첨부파일 업로드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86100" y="6338580"/>
              <a:ext cx="1474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첨부파일 업로드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28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생산 관련자료 작성</a:t>
            </a:r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>
            <a:off x="5432545" y="2952502"/>
            <a:ext cx="716795" cy="226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10114" y="203502"/>
            <a:ext cx="8786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*(</a:t>
            </a:r>
            <a:r>
              <a:rPr lang="ko-KR" altLang="en-US" dirty="0" smtClean="0">
                <a:solidFill>
                  <a:srgbClr val="FF0000"/>
                </a:solidFill>
              </a:rPr>
              <a:t>별표</a:t>
            </a:r>
            <a:r>
              <a:rPr lang="en-US" altLang="ko-KR" dirty="0" smtClean="0">
                <a:solidFill>
                  <a:srgbClr val="FF0000"/>
                </a:solidFill>
              </a:rPr>
              <a:t>) : </a:t>
            </a:r>
            <a:r>
              <a:rPr lang="ko-KR" altLang="en-US" dirty="0" smtClean="0">
                <a:solidFill>
                  <a:srgbClr val="FF0000"/>
                </a:solidFill>
              </a:rPr>
              <a:t>필수 기재사항</a:t>
            </a:r>
            <a:endParaRPr lang="en-US" altLang="ko-KR" dirty="0" smtClean="0"/>
          </a:p>
          <a:p>
            <a:r>
              <a:rPr lang="ko-KR" altLang="en-US" dirty="0" smtClean="0"/>
              <a:t>중국 수출 품목 작성 </a:t>
            </a:r>
            <a:r>
              <a:rPr lang="en-US" altLang="ko-KR" dirty="0" smtClean="0"/>
              <a:t>(Add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→</a:t>
            </a:r>
            <a:r>
              <a:rPr lang="ko-KR" altLang="en-US" dirty="0" smtClean="0"/>
              <a:t>해당되는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HS Code, English name(</a:t>
            </a:r>
            <a:r>
              <a:rPr lang="ko-KR" altLang="en-US" dirty="0" err="1" smtClean="0">
                <a:solidFill>
                  <a:srgbClr val="FF0000"/>
                </a:solidFill>
              </a:rPr>
              <a:t>영문명</a:t>
            </a:r>
            <a:r>
              <a:rPr lang="en-US" altLang="ko-KR" dirty="0" smtClean="0">
                <a:solidFill>
                  <a:srgbClr val="FF0000"/>
                </a:solidFill>
              </a:rPr>
              <a:t>), 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Latin name(</a:t>
            </a:r>
            <a:r>
              <a:rPr lang="ko-KR" altLang="en-US" dirty="0" smtClean="0">
                <a:solidFill>
                  <a:srgbClr val="FF0000"/>
                </a:solidFill>
              </a:rPr>
              <a:t>학명</a:t>
            </a:r>
            <a:r>
              <a:rPr lang="en-US" altLang="ko-KR" dirty="0" smtClean="0">
                <a:solidFill>
                  <a:srgbClr val="FF0000"/>
                </a:solidFill>
              </a:rPr>
              <a:t>), </a:t>
            </a:r>
            <a:r>
              <a:rPr lang="ko-KR" altLang="en-US" dirty="0" err="1" smtClean="0">
                <a:solidFill>
                  <a:srgbClr val="FF0000"/>
                </a:solidFill>
              </a:rPr>
              <a:t>제품형태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양식산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→ SAVE(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09052" y="3416710"/>
            <a:ext cx="10614660" cy="3259393"/>
            <a:chOff x="709052" y="3416710"/>
            <a:chExt cx="10614660" cy="32593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52" y="3416710"/>
              <a:ext cx="10614660" cy="325939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462041" y="6105833"/>
              <a:ext cx="716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FF0000"/>
                  </a:solidFill>
                </a:rPr>
                <a:t>저장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149340" y="1622066"/>
            <a:ext cx="2000747" cy="278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4" y="1503956"/>
            <a:ext cx="11090972" cy="1151780"/>
          </a:xfrm>
        </p:spPr>
      </p:pic>
      <p:sp>
        <p:nvSpPr>
          <p:cNvPr id="19" name="TextBox 18"/>
          <p:cNvSpPr txBox="1"/>
          <p:nvPr/>
        </p:nvSpPr>
        <p:spPr>
          <a:xfrm>
            <a:off x="1772901" y="1598610"/>
            <a:ext cx="189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최근</a:t>
            </a:r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r>
              <a:rPr lang="ko-KR" altLang="en-US" sz="1200" dirty="0" smtClean="0">
                <a:solidFill>
                  <a:srgbClr val="FF0000"/>
                </a:solidFill>
              </a:rPr>
              <a:t>년간 수출무역실적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3258" y="2218414"/>
            <a:ext cx="109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수출국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지역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5702" y="2227696"/>
            <a:ext cx="109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HS/CIQ </a:t>
            </a:r>
            <a:r>
              <a:rPr lang="ko-KR" altLang="en-US" sz="1000" dirty="0" smtClean="0">
                <a:solidFill>
                  <a:srgbClr val="FF0000"/>
                </a:solidFill>
              </a:rPr>
              <a:t>코드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78636" y="2165419"/>
            <a:ext cx="109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영문명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48514" y="2190336"/>
            <a:ext cx="109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라틴명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학명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0317" y="1787065"/>
            <a:ext cx="485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추가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생산 관련자료 작성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6680" y="1204448"/>
            <a:ext cx="12085320" cy="1912375"/>
            <a:chOff x="106680" y="889819"/>
            <a:chExt cx="12085320" cy="19123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809"/>
            <a:stretch/>
          </p:blipFill>
          <p:spPr>
            <a:xfrm>
              <a:off x="106680" y="889819"/>
              <a:ext cx="12085320" cy="19123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81780" y="1927123"/>
              <a:ext cx="727587" cy="32446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아래쪽 화살표 11"/>
          <p:cNvSpPr/>
          <p:nvPr/>
        </p:nvSpPr>
        <p:spPr>
          <a:xfrm>
            <a:off x="5432545" y="3195485"/>
            <a:ext cx="716795" cy="226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54519" y="203502"/>
            <a:ext cx="9239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*(</a:t>
            </a:r>
            <a:r>
              <a:rPr lang="ko-KR" altLang="en-US" dirty="0" smtClean="0">
                <a:solidFill>
                  <a:srgbClr val="FF0000"/>
                </a:solidFill>
              </a:rPr>
              <a:t>별표</a:t>
            </a:r>
            <a:r>
              <a:rPr lang="en-US" altLang="ko-KR" dirty="0" smtClean="0">
                <a:solidFill>
                  <a:srgbClr val="FF0000"/>
                </a:solidFill>
              </a:rPr>
              <a:t>) : </a:t>
            </a:r>
            <a:r>
              <a:rPr lang="ko-KR" altLang="en-US" dirty="0" smtClean="0">
                <a:solidFill>
                  <a:srgbClr val="FF0000"/>
                </a:solidFill>
              </a:rPr>
              <a:t>필수 기재사항</a:t>
            </a:r>
            <a:endParaRPr lang="en-US" altLang="ko-KR" dirty="0" smtClean="0"/>
          </a:p>
          <a:p>
            <a:r>
              <a:rPr lang="ko-KR" altLang="en-US" dirty="0" smtClean="0"/>
              <a:t>중국 수출 품목 작성 </a:t>
            </a:r>
            <a:r>
              <a:rPr lang="en-US" altLang="ko-KR" dirty="0" smtClean="0"/>
              <a:t>(Add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→</a:t>
            </a:r>
            <a:r>
              <a:rPr lang="ko-KR" altLang="en-US" dirty="0" smtClean="0"/>
              <a:t>해당되는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HS Code, English name(</a:t>
            </a:r>
            <a:r>
              <a:rPr lang="ko-KR" altLang="en-US" dirty="0" err="1" smtClean="0">
                <a:solidFill>
                  <a:srgbClr val="FF0000"/>
                </a:solidFill>
              </a:rPr>
              <a:t>영문명</a:t>
            </a:r>
            <a:r>
              <a:rPr lang="en-US" altLang="ko-KR" dirty="0" smtClean="0">
                <a:solidFill>
                  <a:srgbClr val="FF0000"/>
                </a:solidFill>
              </a:rPr>
              <a:t>), 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Latin name(</a:t>
            </a:r>
            <a:r>
              <a:rPr lang="ko-KR" altLang="en-US" dirty="0" smtClean="0">
                <a:solidFill>
                  <a:srgbClr val="FF0000"/>
                </a:solidFill>
              </a:rPr>
              <a:t>학명</a:t>
            </a:r>
            <a:r>
              <a:rPr lang="en-US" altLang="ko-KR" dirty="0" smtClean="0">
                <a:solidFill>
                  <a:srgbClr val="FF0000"/>
                </a:solidFill>
              </a:rPr>
              <a:t>), </a:t>
            </a:r>
            <a:r>
              <a:rPr lang="ko-KR" altLang="en-US" dirty="0" smtClean="0">
                <a:solidFill>
                  <a:srgbClr val="FF0000"/>
                </a:solidFill>
              </a:rPr>
              <a:t>제품원료 종류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처리방법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생산 및 처리능력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→</a:t>
            </a:r>
            <a:r>
              <a:rPr lang="ko-KR" altLang="en-US" dirty="0" smtClean="0"/>
              <a:t>제품사진 업로드</a:t>
            </a:r>
            <a:r>
              <a:rPr lang="en-US" altLang="ko-KR" dirty="0"/>
              <a:t> → SAVE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47019" y="2163506"/>
            <a:ext cx="1058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(*</a:t>
            </a:r>
            <a:r>
              <a:rPr lang="ko-KR" altLang="en-US" dirty="0" smtClean="0"/>
              <a:t>품목 확인 및 추가</a:t>
            </a:r>
            <a:r>
              <a:rPr lang="en-US" altLang="ko-KR" dirty="0" smtClean="0"/>
              <a:t>or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세부내역 정보기입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149340" y="1622066"/>
            <a:ext cx="2000747" cy="278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1779" y="1832773"/>
            <a:ext cx="323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중국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등록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ko-KR" altLang="en-US" sz="1400" dirty="0" smtClean="0">
                <a:solidFill>
                  <a:srgbClr val="FF0000"/>
                </a:solidFill>
              </a:rPr>
              <a:t>추가 제품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09367" y="3481021"/>
            <a:ext cx="9551751" cy="3007243"/>
            <a:chOff x="1209367" y="3481021"/>
            <a:chExt cx="9551751" cy="3007243"/>
          </a:xfrm>
        </p:grpSpPr>
        <p:pic>
          <p:nvPicPr>
            <p:cNvPr id="2050" name="Picture 2" descr="C:\FTC_downloads\이거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5" b="3659"/>
            <a:stretch/>
          </p:blipFill>
          <p:spPr bwMode="auto">
            <a:xfrm>
              <a:off x="1209367" y="3481021"/>
              <a:ext cx="9551750" cy="1870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FTC_downloads\하하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" t="31838" r="9384" b="11560"/>
            <a:stretch/>
          </p:blipFill>
          <p:spPr bwMode="auto">
            <a:xfrm>
              <a:off x="1209368" y="5128591"/>
              <a:ext cx="9551750" cy="1359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526872" y="3832531"/>
            <a:ext cx="772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제품목록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7223" y="4255265"/>
            <a:ext cx="772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HS code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0363" y="4495126"/>
            <a:ext cx="1553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English name(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영문명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97519" y="4750889"/>
            <a:ext cx="138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Latin name(</a:t>
            </a:r>
            <a:r>
              <a:rPr lang="ko-KR" altLang="en-US" sz="1000" dirty="0" smtClean="0">
                <a:solidFill>
                  <a:srgbClr val="FF0000"/>
                </a:solidFill>
              </a:rPr>
              <a:t>학명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5677" y="5014603"/>
            <a:ext cx="186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제품원료종류 선택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양식</a:t>
            </a:r>
            <a:r>
              <a:rPr lang="en-US" altLang="ko-KR" sz="1000" dirty="0" smtClean="0">
                <a:solidFill>
                  <a:srgbClr val="FF0000"/>
                </a:solidFill>
              </a:rPr>
              <a:t>/</a:t>
            </a:r>
            <a:r>
              <a:rPr lang="ko-KR" altLang="en-US" sz="1000" dirty="0" smtClean="0">
                <a:solidFill>
                  <a:srgbClr val="FF0000"/>
                </a:solidFill>
              </a:rPr>
              <a:t>자연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57030" y="5238562"/>
            <a:ext cx="1061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처리방법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96982" y="5502276"/>
            <a:ext cx="1534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생산 및 처리능력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톤</a:t>
            </a:r>
            <a:r>
              <a:rPr lang="en-US" altLang="ko-KR" sz="1000" dirty="0" smtClean="0">
                <a:solidFill>
                  <a:srgbClr val="FF0000"/>
                </a:solidFill>
              </a:rPr>
              <a:t>/</a:t>
            </a:r>
            <a:r>
              <a:rPr lang="ko-KR" altLang="en-US" sz="1000" dirty="0" smtClean="0">
                <a:solidFill>
                  <a:srgbClr val="FF0000"/>
                </a:solidFill>
              </a:rPr>
              <a:t>년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13259" y="6019137"/>
            <a:ext cx="822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제품 사진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6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222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생산 관련자료 작성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10350" y="84704"/>
            <a:ext cx="9271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*(</a:t>
            </a:r>
            <a:r>
              <a:rPr lang="ko-KR" altLang="en-US" dirty="0" smtClean="0">
                <a:solidFill>
                  <a:srgbClr val="FF0000"/>
                </a:solidFill>
              </a:rPr>
              <a:t>별표</a:t>
            </a:r>
            <a:r>
              <a:rPr lang="en-US" altLang="ko-KR" dirty="0" smtClean="0">
                <a:solidFill>
                  <a:srgbClr val="FF0000"/>
                </a:solidFill>
              </a:rPr>
              <a:t>) : </a:t>
            </a:r>
            <a:r>
              <a:rPr lang="ko-KR" altLang="en-US" dirty="0" smtClean="0">
                <a:solidFill>
                  <a:srgbClr val="FF0000"/>
                </a:solidFill>
              </a:rPr>
              <a:t>필수 기재사항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r>
              <a:rPr lang="ko-KR" altLang="en-US" dirty="0" err="1" smtClean="0">
                <a:solidFill>
                  <a:srgbClr val="FF0000"/>
                </a:solidFill>
              </a:rPr>
              <a:t>생산용수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공공수도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수돗물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자체용수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기타</a:t>
            </a:r>
            <a:r>
              <a:rPr lang="en-US" altLang="ko-KR" dirty="0" smtClean="0">
                <a:solidFill>
                  <a:srgbClr val="FF0000"/>
                </a:solidFill>
              </a:rPr>
              <a:t>)  2. </a:t>
            </a:r>
            <a:r>
              <a:rPr lang="ko-KR" altLang="en-US" dirty="0" err="1" smtClean="0">
                <a:solidFill>
                  <a:srgbClr val="FF0000"/>
                </a:solidFill>
              </a:rPr>
              <a:t>총직원수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r>
              <a:rPr lang="ko-KR" altLang="en-US" dirty="0" smtClean="0">
                <a:solidFill>
                  <a:srgbClr val="FF0000"/>
                </a:solidFill>
              </a:rPr>
              <a:t>관리자 및 기술자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4. </a:t>
            </a:r>
            <a:r>
              <a:rPr lang="ko-KR" altLang="en-US" dirty="0" smtClean="0">
                <a:solidFill>
                  <a:srgbClr val="FF0000"/>
                </a:solidFill>
              </a:rPr>
              <a:t>업체를 관리하는 정부 검사검역 담당자 수 </a:t>
            </a:r>
            <a:r>
              <a:rPr lang="en-US" altLang="ko-KR" dirty="0" smtClean="0">
                <a:solidFill>
                  <a:srgbClr val="FF0000"/>
                </a:solidFill>
              </a:rPr>
              <a:t>5. </a:t>
            </a:r>
            <a:r>
              <a:rPr lang="ko-KR" altLang="en-US" dirty="0" smtClean="0">
                <a:solidFill>
                  <a:srgbClr val="FF0000"/>
                </a:solidFill>
              </a:rPr>
              <a:t>업체에 정부 검사검역관을 파견한 정부 </a:t>
            </a:r>
            <a:r>
              <a:rPr lang="ko-KR" altLang="en-US" dirty="0" err="1" smtClean="0">
                <a:solidFill>
                  <a:srgbClr val="FF0000"/>
                </a:solidFill>
              </a:rPr>
              <a:t>기관명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6. </a:t>
            </a:r>
            <a:r>
              <a:rPr lang="ko-KR" altLang="en-US" dirty="0" smtClean="0">
                <a:solidFill>
                  <a:srgbClr val="FF0000"/>
                </a:solidFill>
              </a:rPr>
              <a:t>일일 교대 근무 회수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7. </a:t>
            </a:r>
            <a:r>
              <a:rPr lang="ko-KR" altLang="en-US" dirty="0" smtClean="0">
                <a:solidFill>
                  <a:srgbClr val="FF0000"/>
                </a:solidFill>
              </a:rPr>
              <a:t>주간 근무일 수 </a:t>
            </a:r>
            <a:r>
              <a:rPr lang="en-US" altLang="ko-KR" dirty="0" smtClean="0">
                <a:solidFill>
                  <a:srgbClr val="FF0000"/>
                </a:solidFill>
              </a:rPr>
              <a:t>8.</a:t>
            </a:r>
            <a:r>
              <a:rPr lang="ko-KR" altLang="en-US" dirty="0" smtClean="0">
                <a:solidFill>
                  <a:srgbClr val="FF0000"/>
                </a:solidFill>
              </a:rPr>
              <a:t>제조공정도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세부자료</a:t>
            </a:r>
            <a:r>
              <a:rPr lang="en-US" altLang="ko-KR" dirty="0" smtClean="0">
                <a:solidFill>
                  <a:srgbClr val="FF0000"/>
                </a:solidFill>
              </a:rPr>
              <a:t>-</a:t>
            </a:r>
            <a:r>
              <a:rPr lang="ko-KR" altLang="en-US" dirty="0" smtClean="0">
                <a:solidFill>
                  <a:srgbClr val="FF0000"/>
                </a:solidFill>
              </a:rPr>
              <a:t>열처리 온도 및 시간 포함</a:t>
            </a:r>
            <a:r>
              <a:rPr lang="en-US" altLang="ko-KR" dirty="0" smtClean="0">
                <a:solidFill>
                  <a:srgbClr val="FF0000"/>
                </a:solidFill>
              </a:rPr>
              <a:t>) 9. </a:t>
            </a:r>
            <a:r>
              <a:rPr lang="ko-KR" altLang="en-US" dirty="0" smtClean="0">
                <a:solidFill>
                  <a:srgbClr val="FF0000"/>
                </a:solidFill>
              </a:rPr>
              <a:t>업체성명자료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스캔본</a:t>
            </a:r>
            <a:r>
              <a:rPr lang="ko-KR" altLang="en-US" dirty="0" smtClean="0">
                <a:solidFill>
                  <a:srgbClr val="FF0000"/>
                </a:solidFill>
              </a:rPr>
              <a:t> 업로드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필요에 따라 서명 및 스탬프 넣음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5908" y="1562032"/>
            <a:ext cx="11780520" cy="5228840"/>
            <a:chOff x="195908" y="1533831"/>
            <a:chExt cx="11780520" cy="5257041"/>
          </a:xfrm>
        </p:grpSpPr>
        <p:grpSp>
          <p:nvGrpSpPr>
            <p:cNvPr id="4" name="그룹 3"/>
            <p:cNvGrpSpPr/>
            <p:nvPr/>
          </p:nvGrpSpPr>
          <p:grpSpPr>
            <a:xfrm>
              <a:off x="195908" y="1533831"/>
              <a:ext cx="11780520" cy="5222773"/>
              <a:chOff x="205740" y="835742"/>
              <a:chExt cx="11780520" cy="550790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40" y="835742"/>
                <a:ext cx="11780520" cy="550790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533834" y="1376518"/>
                <a:ext cx="432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FF0000"/>
                    </a:solidFill>
                  </a:rPr>
                  <a:t>①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5742" y="1951707"/>
                <a:ext cx="1435510" cy="275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 smtClean="0">
                    <a:solidFill>
                      <a:srgbClr val="FF0000"/>
                    </a:solidFill>
                  </a:rPr>
                  <a:t>공공수도</a:t>
                </a:r>
                <a:r>
                  <a:rPr lang="en-US" altLang="ko-KR" sz="1200" dirty="0" smtClean="0">
                    <a:solidFill>
                      <a:srgbClr val="FF0000"/>
                    </a:solidFill>
                  </a:rPr>
                  <a:t>/</a:t>
                </a:r>
                <a:r>
                  <a:rPr lang="ko-KR" altLang="en-US" sz="1200" dirty="0" smtClean="0">
                    <a:solidFill>
                      <a:srgbClr val="FF0000"/>
                    </a:solidFill>
                  </a:rPr>
                  <a:t>수돗물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5210" y="1966455"/>
                <a:ext cx="17894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rgbClr val="FF0000"/>
                    </a:solidFill>
                  </a:rPr>
                  <a:t>자체 용수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16015" y="1981204"/>
                <a:ext cx="17894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rgbClr val="FF0000"/>
                    </a:solidFill>
                  </a:rPr>
                  <a:t>기타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453142" y="2630134"/>
                <a:ext cx="349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FF0000"/>
                    </a:solidFill>
                  </a:rPr>
                  <a:t>②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49216" y="2802200"/>
                <a:ext cx="349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FF0000"/>
                    </a:solidFill>
                  </a:rPr>
                  <a:t>③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217763" y="2797286"/>
                <a:ext cx="349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FF0000"/>
                    </a:solidFill>
                  </a:rPr>
                  <a:t>④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58291" y="3569121"/>
                <a:ext cx="349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mtClean="0">
                    <a:solidFill>
                      <a:srgbClr val="FF0000"/>
                    </a:solidFill>
                  </a:rPr>
                  <a:t>⑤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248410" y="3544545"/>
                <a:ext cx="349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mtClean="0">
                    <a:solidFill>
                      <a:srgbClr val="FF0000"/>
                    </a:solidFill>
                  </a:rPr>
                  <a:t>⑥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0245233" y="3559291"/>
                <a:ext cx="349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FF0000"/>
                    </a:solidFill>
                  </a:rPr>
                  <a:t>⑦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742918" y="4547434"/>
                <a:ext cx="349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FF0000"/>
                    </a:solidFill>
                  </a:rPr>
                  <a:t>⑧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51584" y="5810883"/>
                <a:ext cx="349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mtClean="0">
                    <a:solidFill>
                      <a:srgbClr val="FF0000"/>
                    </a:solidFill>
                  </a:rPr>
                  <a:t>⑨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8731046" y="5801031"/>
              <a:ext cx="1347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0000"/>
                  </a:solidFill>
                </a:rPr>
                <a:t>첨부파일 업로드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(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제조공정도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)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38950" y="6513873"/>
              <a:ext cx="1347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solidFill>
                    <a:srgbClr val="FF0000"/>
                  </a:solidFill>
                </a:rPr>
                <a:t>첨부파일 업로드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25910" y="5403587"/>
            <a:ext cx="6529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제조공정 간단설명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124863" y="6262696"/>
            <a:ext cx="0" cy="2511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51169" y="6498082"/>
            <a:ext cx="3678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클릭하여 해당내용 기입 후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다운로드하여</a:t>
            </a:r>
            <a:r>
              <a:rPr lang="ko-KR" altLang="en-US" sz="1000" dirty="0" smtClean="0">
                <a:solidFill>
                  <a:srgbClr val="FF0000"/>
                </a:solidFill>
              </a:rPr>
              <a:t> 첨부파일 업로드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8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" y="1681844"/>
            <a:ext cx="10294620" cy="3559628"/>
          </a:xfrm>
        </p:spPr>
      </p:pic>
      <p:sp>
        <p:nvSpPr>
          <p:cNvPr id="5" name="TextBox 4"/>
          <p:cNvSpPr txBox="1"/>
          <p:nvPr/>
        </p:nvSpPr>
        <p:spPr>
          <a:xfrm>
            <a:off x="445273" y="5780316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사이트 주소 </a:t>
            </a:r>
            <a:r>
              <a:rPr lang="en-US" altLang="ko-KR" dirty="0" smtClean="0"/>
              <a:t> http://www.singlewindow.cn</a:t>
            </a:r>
            <a:r>
              <a:rPr lang="ko-KR" altLang="en-US" dirty="0" smtClean="0"/>
              <a:t>로 링크 입력 후 접속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86" y="462635"/>
            <a:ext cx="1160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컴퓨터 시스템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6826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222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생산 관련자료 작성</a:t>
            </a:r>
            <a:endParaRPr lang="ko-KR" altLang="en-US" dirty="0"/>
          </a:p>
        </p:txBody>
      </p:sp>
      <p:pic>
        <p:nvPicPr>
          <p:cNvPr id="1026" name="Picture 2" descr="C:\Users\user\Desktop\20220228_0936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73" y="1030881"/>
            <a:ext cx="76771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FTC_downloads\g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12" y="2330537"/>
            <a:ext cx="7784328" cy="434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63393" y="3562187"/>
            <a:ext cx="268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제조업체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영문명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71739" y="3889509"/>
            <a:ext cx="268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Republic of Korea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1356" y="5353824"/>
            <a:ext cx="268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대표자성함              직함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66785" y="5967382"/>
            <a:ext cx="317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</a:rPr>
              <a:t>대표자사인              회사인감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26936" y="5798105"/>
            <a:ext cx="1913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작성일자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0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222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첨부파일 체크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6" y="1868129"/>
            <a:ext cx="11285220" cy="47037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754761" y="5555227"/>
            <a:ext cx="875071" cy="4916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87329" y="78657"/>
            <a:ext cx="7993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관할당국이</a:t>
            </a:r>
            <a:r>
              <a:rPr lang="ko-KR" altLang="en-US" dirty="0" smtClean="0"/>
              <a:t> 발급한 증명서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영업등록증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제품사진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업체성명자료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제조공정도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공장평면도</a:t>
            </a:r>
            <a:r>
              <a:rPr lang="ko-KR" altLang="en-US" dirty="0" smtClean="0"/>
              <a:t> 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 비교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공장 확장 시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공장평면도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냉동창고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488264" y="2130950"/>
            <a:ext cx="1693628" cy="357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0102" y="6202549"/>
            <a:ext cx="107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최종 내용 미리보기하여 전체 자료 확인 후 </a:t>
            </a:r>
            <a:r>
              <a:rPr lang="ko-KR" altLang="en-US" b="1" dirty="0" smtClean="0"/>
              <a:t>제출</a:t>
            </a:r>
            <a:r>
              <a:rPr lang="en-US" altLang="ko-KR" b="1" dirty="0" smtClean="0"/>
              <a:t>(submit)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9036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88264" y="2130950"/>
            <a:ext cx="1693628" cy="357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FTC_downloads\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5" b="25529"/>
          <a:stretch/>
        </p:blipFill>
        <p:spPr bwMode="auto">
          <a:xfrm>
            <a:off x="373712" y="879213"/>
            <a:ext cx="11449878" cy="408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0085" y="315678"/>
            <a:ext cx="222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전산 오류 관련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0085" y="5565913"/>
            <a:ext cx="1131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전산상 문제 발생시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eport@chinaport.gov.cn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요</a:t>
            </a:r>
            <a:r>
              <a:rPr lang="ko-KR" altLang="en-US" dirty="0"/>
              <a:t>청</a:t>
            </a:r>
          </a:p>
        </p:txBody>
      </p:sp>
    </p:spTree>
    <p:extLst>
      <p:ext uri="{BB962C8B-B14F-4D97-AF65-F5344CB8AC3E}">
        <p14:creationId xmlns:p14="http://schemas.microsoft.com/office/powerpoint/2010/main" val="127583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88264" y="2130950"/>
            <a:ext cx="1693628" cy="357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9519" y="2813536"/>
            <a:ext cx="8730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신청 후 신청 상태 조회 방법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406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4" y="315678"/>
            <a:ext cx="418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신청상태</a:t>
            </a:r>
            <a:r>
              <a:rPr lang="en-US" altLang="ko-KR" dirty="0" smtClean="0"/>
              <a:t>(Application </a:t>
            </a:r>
            <a:r>
              <a:rPr lang="en-US" altLang="ko-KR" dirty="0" err="1" smtClean="0"/>
              <a:t>stauts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조회가능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488264" y="2130950"/>
            <a:ext cx="1693628" cy="357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861646"/>
            <a:ext cx="11711940" cy="53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6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4" y="315678"/>
            <a:ext cx="418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신청상태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가능한 상황 설명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488264" y="2130950"/>
            <a:ext cx="1693628" cy="357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808891"/>
            <a:ext cx="11342077" cy="567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4" y="315678"/>
            <a:ext cx="418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신청상태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가능한 상황 설명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488264" y="2130950"/>
            <a:ext cx="1693628" cy="357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791308"/>
            <a:ext cx="1128053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4" y="315678"/>
            <a:ext cx="418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신청상태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가능한 상황 설명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488264" y="2130950"/>
            <a:ext cx="1693628" cy="357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96814"/>
            <a:ext cx="11350869" cy="560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273" y="5780316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사이트 접속하여 한국어 클릭 또는 중국어 항상 번역 클릭 시 자동으로 한글전환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86" y="462635"/>
            <a:ext cx="1160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언어번역</a:t>
            </a:r>
            <a:r>
              <a:rPr lang="en-US" altLang="ko-KR" sz="3600" b="1" dirty="0" smtClean="0"/>
              <a:t>(</a:t>
            </a:r>
            <a:r>
              <a:rPr lang="ko-KR" altLang="en-US" sz="3600" b="1" dirty="0" smtClean="0"/>
              <a:t>참고사항</a:t>
            </a:r>
            <a:r>
              <a:rPr lang="en-US" altLang="ko-KR" sz="3600" b="1" dirty="0" smtClean="0"/>
              <a:t>)</a:t>
            </a:r>
            <a:endParaRPr lang="ko-KR" altLang="en-US" sz="3600" b="1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6" y="1302262"/>
            <a:ext cx="10948900" cy="4184137"/>
          </a:xfrm>
        </p:spPr>
      </p:pic>
      <p:sp>
        <p:nvSpPr>
          <p:cNvPr id="7" name="직사각형 6"/>
          <p:cNvSpPr/>
          <p:nvPr/>
        </p:nvSpPr>
        <p:spPr>
          <a:xfrm>
            <a:off x="10153816" y="1709530"/>
            <a:ext cx="612250" cy="246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15670" y="1956021"/>
            <a:ext cx="1437860" cy="246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68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272" y="6237516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회원 </a:t>
            </a:r>
            <a:r>
              <a:rPr lang="ko-KR" altLang="en-US" dirty="0" err="1" smtClean="0"/>
              <a:t>기본자료는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수정가능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http://www.single.window.cn→</a:t>
            </a:r>
            <a:r>
              <a:rPr lang="ko-KR" altLang="en-US" dirty="0" smtClean="0"/>
              <a:t>로그인 클릭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5" y="802100"/>
            <a:ext cx="11388214" cy="52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 ① 회원 아이디 ② 비밀번호 ③ 인증번호 ④ 로그인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5" y="884903"/>
            <a:ext cx="11405750" cy="57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3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후 일부 업체의 경우 비밀번호 변경 요청이 있을 수 있음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변경 요청 있을 시 비밀번호 변경 필요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77" y="886009"/>
            <a:ext cx="9189720" cy="53416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45627" y="304082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기존 비밀번호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6205" y="3940473"/>
            <a:ext cx="142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새 비밀번호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5627" y="3940473"/>
            <a:ext cx="374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8-16</a:t>
            </a:r>
            <a:r>
              <a:rPr lang="ko-KR" altLang="en-US" dirty="0" smtClean="0">
                <a:solidFill>
                  <a:srgbClr val="FF0000"/>
                </a:solidFill>
              </a:rPr>
              <a:t>자리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숫자 및 특수문자 포함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4116" y="4397670"/>
            <a:ext cx="203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새 비밀번호 확인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2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신청 시스템 입구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894735"/>
            <a:ext cx="10894430" cy="5191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5776" y="6252264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완료 </a:t>
            </a:r>
            <a:r>
              <a:rPr lang="en-US" altLang="ko-KR" dirty="0" smtClean="0"/>
              <a:t>→ CHINA IMPORT FOOD ENTERPRISE REGISTRATION </a:t>
            </a:r>
            <a:r>
              <a:rPr lang="ko-KR" altLang="en-US" dirty="0" smtClean="0"/>
              <a:t>클릭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60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신청 시스템 입구 </a:t>
            </a:r>
            <a:r>
              <a:rPr lang="en-US" altLang="ko-KR" dirty="0" smtClean="0"/>
              <a:t>2  </a:t>
            </a:r>
            <a:r>
              <a:rPr lang="ko-KR" altLang="en-US" dirty="0" smtClean="0"/>
              <a:t>① 회원 아이디 ② 비밀번호 ③ 인증번호 ④ 로그인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6" y="845574"/>
            <a:ext cx="11343605" cy="52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085" y="3156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회원정보 확인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1" y="835743"/>
            <a:ext cx="7776332" cy="54203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-546" r="61957" b="546"/>
          <a:stretch/>
        </p:blipFill>
        <p:spPr>
          <a:xfrm>
            <a:off x="8365410" y="835743"/>
            <a:ext cx="3563579" cy="5420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673" y="6406778"/>
            <a:ext cx="116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사용자관리에서 기존 회원정보 확인가능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971" y="835743"/>
            <a:ext cx="274319" cy="412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971" y="1450260"/>
            <a:ext cx="1149390" cy="270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23425" y="1691148"/>
            <a:ext cx="1149390" cy="270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94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816</Words>
  <Application>Microsoft Office PowerPoint</Application>
  <PresentationFormat>와이드스크린</PresentationFormat>
  <Paragraphs>175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Windows User</cp:lastModifiedBy>
  <cp:revision>201</cp:revision>
  <cp:lastPrinted>2022-02-25T00:24:51Z</cp:lastPrinted>
  <dcterms:created xsi:type="dcterms:W3CDTF">2022-02-15T06:43:28Z</dcterms:created>
  <dcterms:modified xsi:type="dcterms:W3CDTF">2022-03-08T00:43:11Z</dcterms:modified>
</cp:coreProperties>
</file>